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59" r:id="rId7"/>
    <p:sldMasterId id="2147483660" r:id="rId8"/>
    <p:sldMasterId id="2147483661" r:id="rId9"/>
    <p:sldMasterId id="2147483662" r:id="rId10"/>
    <p:sldMasterId id="2147483663" r:id="rId11"/>
    <p:sldMasterId id="2147483664" r:id="rId12"/>
    <p:sldMasterId id="2147483665" r:id="rId13"/>
  </p:sldMasterIdLst>
  <p:notesMasterIdLst>
    <p:notesMasterId r:id="rId28"/>
  </p:notesMasterIdLst>
  <p:sldIdLst>
    <p:sldId id="256" r:id="rId14"/>
    <p:sldId id="257" r:id="rId15"/>
    <p:sldId id="293" r:id="rId16"/>
    <p:sldId id="294" r:id="rId17"/>
    <p:sldId id="292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264" r:id="rId27"/>
  </p:sldIdLst>
  <p:sldSz cx="12192000" cy="685800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88" y="17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8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81252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перемещения страницы щёлкните мышью</a:t>
            </a: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Для правки формата примечаний щёлкните мышью</a:t>
            </a:r>
          </a:p>
        </p:txBody>
      </p:sp>
      <p:sp>
        <p:nvSpPr>
          <p:cNvPr id="6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&lt;верхний колонтитул&gt;</a:t>
            </a:r>
          </a:p>
        </p:txBody>
      </p:sp>
      <p:sp>
        <p:nvSpPr>
          <p:cNvPr id="68" name="PlaceHolder 4"/>
          <p:cNvSpPr>
            <a:spLocks noGrp="1"/>
          </p:cNvSpPr>
          <p:nvPr>
            <p:ph type="dt" idx="36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  <p:sp>
        <p:nvSpPr>
          <p:cNvPr id="69" name="PlaceHolder 5"/>
          <p:cNvSpPr>
            <a:spLocks noGrp="1"/>
          </p:cNvSpPr>
          <p:nvPr>
            <p:ph type="ftr" idx="37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70" name="PlaceHolder 6"/>
          <p:cNvSpPr>
            <a:spLocks noGrp="1"/>
          </p:cNvSpPr>
          <p:nvPr>
            <p:ph type="sldNum" idx="38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1F6551C6-22B0-4F16-9F36-C0F555E4FFE1}" type="slidenum"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‹#›</a:t>
            </a:fld>
            <a:endParaRPr lang="ru-RU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862920" y="3985920"/>
            <a:ext cx="980964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602C329-CFE0-4FF6-8EE9-013B3CEB623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93FC1-BE89-2DA2-582C-481C05C0E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168150-E570-1464-CC87-694C947509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9ED9963-A467-04E7-5B9E-B17B4EBF57B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C1554DD-ADC1-8866-F905-11D7CB19D7D9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207EFD1-AEBE-41D3-820C-F3F67AFBA995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2AF1B6AA-A966-7F89-C2C5-4B165944321F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  <p:extLst>
      <p:ext uri="{BB962C8B-B14F-4D97-AF65-F5344CB8AC3E}">
        <p14:creationId xmlns:p14="http://schemas.microsoft.com/office/powerpoint/2010/main" val="3892789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C8EFA0-2113-0887-F3FD-F791D9927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ECD66D3-60B9-6AFF-505E-7F245645F3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8283EA7-D57C-DE8D-E00E-ECC9A284919C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EB254D3-FE87-98DE-F546-9108182BABB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4985021-D144-4957-AA50-6D2DAC283313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A5ACB978-F4EA-93EE-83A4-A69E9BEF37A8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  <p:extLst>
      <p:ext uri="{BB962C8B-B14F-4D97-AF65-F5344CB8AC3E}">
        <p14:creationId xmlns:p14="http://schemas.microsoft.com/office/powerpoint/2010/main" val="8307462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1276E1-A102-4612-F455-66161587A4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2DF4A1B-7E22-E1F7-34DB-4F116D2CD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BD2AAD2-9F5C-C209-40AE-6184B6CCFE4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C31E49D-8DD0-5103-D4BD-33FE61C03C81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A3F078B7-1B9A-4BC4-BC79-FD325AE79ABC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01CF77C3-3E46-F1E1-5499-C349279536E7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  <p:extLst>
      <p:ext uri="{BB962C8B-B14F-4D97-AF65-F5344CB8AC3E}">
        <p14:creationId xmlns:p14="http://schemas.microsoft.com/office/powerpoint/2010/main" val="29747971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6F33F0-DC85-D13B-CB01-E2D189690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EBFE366-C81C-7725-C0AE-0F1C20852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184739F-BA8B-2BB4-628F-E5E3060ABD99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80A4784-7A32-CB56-CE3B-D03D2D1B43B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E8C2BB5-00AE-47CB-A753-0A45E6BCEFEF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6F8BD172-C7E6-9A27-F663-5046724AD051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  <p:extLst>
      <p:ext uri="{BB962C8B-B14F-4D97-AF65-F5344CB8AC3E}">
        <p14:creationId xmlns:p14="http://schemas.microsoft.com/office/powerpoint/2010/main" val="2683089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62920" y="3985920"/>
            <a:ext cx="980964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864D46C0-5F21-4FAD-8F34-E2E1411A6ECA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62920" y="3985920"/>
            <a:ext cx="980964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B3D53AA3-A6D8-4338-BD2D-FDCC24665EB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62920" y="3985920"/>
            <a:ext cx="980964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45AE1463-5A7C-42ED-BA2B-99230ABD4C2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endParaRPr lang="ru-RU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862920" y="3985920"/>
            <a:ext cx="980964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F71FB15-E758-447D-BCC1-28905425AE1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04A9EE-DA3B-32DC-023E-BD3ED96EBF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8F96A4-27EE-9E40-FF52-2E67E3909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F99B3FD-428B-2953-053F-CB7740DE1965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606AE02-5FFD-722E-D001-10AA8C0CFBD8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E1B2E8B-A5C2-4847-8B57-80928F6E7494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B2AB3F64-419D-2A6D-9124-53217D123B87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  <p:extLst>
      <p:ext uri="{BB962C8B-B14F-4D97-AF65-F5344CB8AC3E}">
        <p14:creationId xmlns:p14="http://schemas.microsoft.com/office/powerpoint/2010/main" val="16162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7DC8A9-B0DD-D71B-BEB2-6DDAD545CF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CC292B-6323-84E0-D12F-E60CBD433B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6F1058E-A19F-C80C-AA07-374DE62C7843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29B78AD-983F-DD37-8E5A-8621C2B9EE56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AF62F3B-575C-44F7-B43A-B26151328FD5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50F41042-6133-07E6-3B24-CA39C12EAA7D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  <p:extLst>
      <p:ext uri="{BB962C8B-B14F-4D97-AF65-F5344CB8AC3E}">
        <p14:creationId xmlns:p14="http://schemas.microsoft.com/office/powerpoint/2010/main" val="564244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F8C366-D257-9647-1871-4DE868A2FD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335327-289F-03B9-54FD-EA377DBA2B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493E956-A561-BAD1-CA17-966B83A734A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3B88BF9-4871-AB47-826F-65D609E32C3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C8ED3EA-C8FE-4324-A4F5-424AF04C8315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A0AB2EF3-9A8B-2AAB-08B6-ED135FDE56A1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  <p:extLst>
      <p:ext uri="{BB962C8B-B14F-4D97-AF65-F5344CB8AC3E}">
        <p14:creationId xmlns:p14="http://schemas.microsoft.com/office/powerpoint/2010/main" val="2662320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65681F-0C81-2812-4E11-E3953CED2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964D86C-AEB7-5277-6BE4-0BE0228FC5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C7785C0-A275-9BBB-78DC-21338B4F5AA1}"/>
              </a:ext>
            </a:extLst>
          </p:cNvPr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D6E0321-9CD1-50B3-BC32-526E10B7EE35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B461EC9-58E7-443B-909C-C5AE7C8C33A4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Дата 5">
            <a:extLst>
              <a:ext uri="{FF2B5EF4-FFF2-40B4-BE49-F238E27FC236}">
                <a16:creationId xmlns:a16="http://schemas.microsoft.com/office/drawing/2014/main" id="{95C33A6E-B0A4-5C8A-01D0-E54F2F2A3B88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  <p:extLst>
      <p:ext uri="{BB962C8B-B14F-4D97-AF65-F5344CB8AC3E}">
        <p14:creationId xmlns:p14="http://schemas.microsoft.com/office/powerpoint/2010/main" val="3682297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текста заглавия щёлкните мышью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EEA4EAB-8F3F-49BB-86A7-A0D218D90674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текста заглавия щёлкните мышью</a:t>
            </a:r>
          </a:p>
        </p:txBody>
      </p:sp>
      <p:sp>
        <p:nvSpPr>
          <p:cNvPr id="53" name="PlaceHolder 2"/>
          <p:cNvSpPr>
            <a:spLocks noGrp="1"/>
          </p:cNvSpPr>
          <p:nvPr>
            <p:ph type="ftr" idx="2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4" name="PlaceHolder 3"/>
          <p:cNvSpPr>
            <a:spLocks noGrp="1"/>
          </p:cNvSpPr>
          <p:nvPr>
            <p:ph type="sldNum" idx="2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207EFD1-AEBE-41D3-820C-F3F67AFBA995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dt" idx="2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ftr" idx="2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7" name="PlaceHolder 2"/>
          <p:cNvSpPr>
            <a:spLocks noGrp="1"/>
          </p:cNvSpPr>
          <p:nvPr>
            <p:ph type="sldNum" idx="2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4985021-D144-4957-AA50-6D2DAC283313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dt" idx="2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ftr" idx="3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60" name="PlaceHolder 2"/>
          <p:cNvSpPr>
            <a:spLocks noGrp="1"/>
          </p:cNvSpPr>
          <p:nvPr>
            <p:ph type="sldNum" idx="3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A3F078B7-1B9A-4BC4-BC79-FD325AE79ABC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dt" idx="3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ftr" idx="3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63" name="PlaceHolder 2"/>
          <p:cNvSpPr>
            <a:spLocks noGrp="1"/>
          </p:cNvSpPr>
          <p:nvPr>
            <p:ph type="sldNum" idx="3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1E8C2BB5-00AE-47CB-A753-0A45E6BCEFEF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dt" idx="3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2FB9C3AE-F364-4121-939F-632979196654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12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C3A7C17-489C-4AEA-B149-1171D0D8BEB7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21" descr="Рисунок 21"/>
          <p:cNvPicPr/>
          <p:nvPr/>
        </p:nvPicPr>
        <p:blipFill>
          <a:blip r:embed="rId3"/>
          <a:stretch/>
        </p:blipFill>
        <p:spPr>
          <a:xfrm>
            <a:off x="8254440" y="0"/>
            <a:ext cx="3942720" cy="6865200"/>
          </a:xfrm>
          <a:prstGeom prst="rect">
            <a:avLst/>
          </a:prstGeom>
          <a:noFill/>
          <a:ln w="12600">
            <a:noFill/>
          </a:ln>
        </p:spPr>
      </p:pic>
      <p:pic>
        <p:nvPicPr>
          <p:cNvPr id="17" name="Рисунок 13" descr="Рисунок 13"/>
          <p:cNvPicPr/>
          <p:nvPr/>
        </p:nvPicPr>
        <p:blipFill>
          <a:blip r:embed="rId4"/>
          <a:stretch/>
        </p:blipFill>
        <p:spPr>
          <a:xfrm>
            <a:off x="803520" y="330480"/>
            <a:ext cx="1752480" cy="821880"/>
          </a:xfrm>
          <a:prstGeom prst="rect">
            <a:avLst/>
          </a:prstGeom>
          <a:noFill/>
          <a:ln w="12600">
            <a:noFill/>
          </a:ln>
        </p:spPr>
      </p:pic>
      <p:sp>
        <p:nvSpPr>
          <p:cNvPr id="18" name="TextBox 12"/>
          <p:cNvSpPr/>
          <p:nvPr/>
        </p:nvSpPr>
        <p:spPr>
          <a:xfrm rot="16200000">
            <a:off x="11024640" y="958680"/>
            <a:ext cx="692640" cy="2595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 defTabSz="914400">
              <a:lnSpc>
                <a:spcPct val="100000"/>
              </a:lnSpc>
            </a:pPr>
            <a:r>
              <a:rPr lang="ru-RU" sz="1700" b="0" u="none" strike="noStrike">
                <a:solidFill>
                  <a:srgbClr val="FFFFFF"/>
                </a:solidFill>
                <a:effectLst/>
                <a:uFillTx/>
                <a:latin typeface="Calibri"/>
              </a:rPr>
              <a:t>2024</a:t>
            </a:r>
            <a:endParaRPr lang="ru-RU" sz="17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" name="Straight Connector 14"/>
          <p:cNvSpPr/>
          <p:nvPr/>
        </p:nvSpPr>
        <p:spPr>
          <a:xfrm>
            <a:off x="11414520" y="1409760"/>
            <a:ext cx="360" cy="2311200"/>
          </a:xfrm>
          <a:prstGeom prst="line">
            <a:avLst/>
          </a:prstGeom>
          <a:ln w="255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5000" rIns="43200" bIns="45000" anchor="t">
            <a:noAutofit/>
          </a:bodyPr>
          <a:lstStyle/>
          <a:p>
            <a:endParaRPr lang="ru-RU" sz="17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0" name="TextBox 15"/>
          <p:cNvSpPr/>
          <p:nvPr/>
        </p:nvSpPr>
        <p:spPr>
          <a:xfrm rot="16200000">
            <a:off x="10819080" y="5650560"/>
            <a:ext cx="1100520" cy="23076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1510" b="0" u="none" strike="noStrike" spc="96">
                <a:solidFill>
                  <a:srgbClr val="FFFFFF"/>
                </a:solidFill>
                <a:effectLst/>
                <a:uFillTx/>
                <a:latin typeface="Calibri"/>
              </a:rPr>
              <a:t>РАНХиГС</a:t>
            </a:r>
            <a:endParaRPr lang="ru-RU" sz="151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текста заглавия щёлкните мышью</a:t>
            </a: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862920" y="3985920"/>
            <a:ext cx="980964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25000" lnSpcReduction="19999"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структуры щёлкните мышью</a:t>
            </a:r>
          </a:p>
          <a:p>
            <a:pPr marL="432000" lvl="1" indent="-216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 структуры</a:t>
            </a:r>
          </a:p>
          <a:p>
            <a:pPr marL="648000" lvl="2" indent="-216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 структуры</a:t>
            </a:r>
          </a:p>
          <a:p>
            <a:pPr marL="864000" lvl="3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Четвёртый уровень структуры</a:t>
            </a:r>
          </a:p>
          <a:p>
            <a:pPr marL="108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Пятый уровень структуры</a:t>
            </a:r>
          </a:p>
          <a:p>
            <a:pPr marL="1296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Шестой уровень структуры</a:t>
            </a:r>
          </a:p>
          <a:p>
            <a:pPr marL="1512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Седьмой уровень структуры</a:t>
            </a:r>
          </a:p>
        </p:txBody>
      </p:sp>
      <p:sp>
        <p:nvSpPr>
          <p:cNvPr id="23" name="PlaceHolder 3"/>
          <p:cNvSpPr>
            <a:spLocks noGrp="1"/>
          </p:cNvSpPr>
          <p:nvPr>
            <p:ph type="sldNum" idx="10"/>
          </p:nvPr>
        </p:nvSpPr>
        <p:spPr>
          <a:xfrm>
            <a:off x="5892840" y="6171480"/>
            <a:ext cx="2844000" cy="369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FD334560-239C-47E3-B587-4951B2FA69F5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9" descr="Рисунок 9"/>
          <p:cNvPicPr/>
          <p:nvPr/>
        </p:nvPicPr>
        <p:blipFill>
          <a:blip r:embed="rId3"/>
          <a:stretch/>
        </p:blipFill>
        <p:spPr>
          <a:xfrm>
            <a:off x="10217880" y="124920"/>
            <a:ext cx="1481400" cy="689040"/>
          </a:xfrm>
          <a:prstGeom prst="rect">
            <a:avLst/>
          </a:prstGeom>
          <a:noFill/>
          <a:ln w="12600">
            <a:noFill/>
          </a:ln>
        </p:spPr>
      </p:pic>
      <p:sp>
        <p:nvSpPr>
          <p:cNvPr id="27" name="Прямоугольник 4"/>
          <p:cNvSpPr/>
          <p:nvPr/>
        </p:nvSpPr>
        <p:spPr>
          <a:xfrm>
            <a:off x="-2880" y="289800"/>
            <a:ext cx="840960" cy="320400"/>
          </a:xfrm>
          <a:prstGeom prst="rect">
            <a:avLst/>
          </a:pr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5000" rIns="43200" bIns="45000" anchor="ctr">
            <a:noAutofit/>
          </a:bodyPr>
          <a:lstStyle/>
          <a:p>
            <a:endParaRPr lang="ru-RU" sz="1700" b="0" u="none" strike="noStrike">
              <a:solidFill>
                <a:srgbClr val="FFFFFF"/>
              </a:solidFill>
              <a:effectLst/>
              <a:uFillTx/>
              <a:latin typeface="Calibri"/>
            </a:endParaRPr>
          </a:p>
        </p:txBody>
      </p:sp>
      <p:sp>
        <p:nvSpPr>
          <p:cNvPr id="28" name="TextBox 10"/>
          <p:cNvSpPr/>
          <p:nvPr/>
        </p:nvSpPr>
        <p:spPr>
          <a:xfrm>
            <a:off x="564840" y="6431760"/>
            <a:ext cx="492480" cy="291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5000" rIns="432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1320" b="0" u="none" strike="noStrike">
                <a:solidFill>
                  <a:srgbClr val="808080"/>
                </a:solidFill>
                <a:effectLst/>
                <a:uFillTx/>
                <a:latin typeface="Calibri"/>
              </a:rPr>
              <a:t>2023</a:t>
            </a:r>
            <a:endParaRPr lang="ru-RU" sz="132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Straight Connector 11"/>
          <p:cNvSpPr/>
          <p:nvPr/>
        </p:nvSpPr>
        <p:spPr>
          <a:xfrm>
            <a:off x="1184400" y="6595920"/>
            <a:ext cx="2167920" cy="360"/>
          </a:xfrm>
          <a:prstGeom prst="line">
            <a:avLst/>
          </a:prstGeom>
          <a:ln w="19080">
            <a:solidFill>
              <a:srgbClr val="80808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-45000" rIns="43200" bIns="-45000" anchor="t">
            <a:noAutofit/>
          </a:bodyPr>
          <a:lstStyle/>
          <a:p>
            <a:endParaRPr lang="ru-RU" sz="17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текста заглавия щёлкните мышью</a:t>
            </a: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862920" y="3985920"/>
            <a:ext cx="980964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25000" lnSpcReduction="19999"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структуры щёлкните мышью</a:t>
            </a:r>
          </a:p>
          <a:p>
            <a:pPr marL="432000" lvl="1" indent="-216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 структуры</a:t>
            </a:r>
          </a:p>
          <a:p>
            <a:pPr marL="648000" lvl="2" indent="-216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 структуры</a:t>
            </a:r>
          </a:p>
          <a:p>
            <a:pPr marL="864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Четвёртый уровень структуры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Пятый уровень структуры</a:t>
            </a:r>
          </a:p>
          <a:p>
            <a:pPr marL="1296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Шестой уровень структуры</a:t>
            </a:r>
          </a:p>
          <a:p>
            <a:pPr marL="1512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Седьмой уровень структуры</a:t>
            </a:r>
          </a:p>
        </p:txBody>
      </p:sp>
      <p:sp>
        <p:nvSpPr>
          <p:cNvPr id="32" name="PlaceHolder 3"/>
          <p:cNvSpPr>
            <a:spLocks noGrp="1"/>
          </p:cNvSpPr>
          <p:nvPr>
            <p:ph type="sldNum" idx="1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70A3620-EAFA-43D7-9724-D1CBD1EDA41E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текста заглавия щёлкните мышью</a:t>
            </a: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862920" y="3985920"/>
            <a:ext cx="980964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25000" lnSpcReduction="19999"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структуры щёлкните мышью</a:t>
            </a:r>
          </a:p>
          <a:p>
            <a:pPr marL="432000" lvl="1" indent="-216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 структуры</a:t>
            </a:r>
          </a:p>
          <a:p>
            <a:pPr marL="648000" lvl="2" indent="-216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 структуры</a:t>
            </a:r>
          </a:p>
          <a:p>
            <a:pPr marL="864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Четвёртый уровень структуры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Пятый уровень структуры</a:t>
            </a:r>
          </a:p>
          <a:p>
            <a:pPr marL="1296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Шестой уровень структуры</a:t>
            </a:r>
          </a:p>
          <a:p>
            <a:pPr marL="1512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Седьмой уровень структуры</a:t>
            </a:r>
          </a:p>
        </p:txBody>
      </p:sp>
      <p:sp>
        <p:nvSpPr>
          <p:cNvPr id="37" name="PlaceHolder 3"/>
          <p:cNvSpPr>
            <a:spLocks noGrp="1"/>
          </p:cNvSpPr>
          <p:nvPr>
            <p:ph type="ftr" idx="1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38" name="PlaceHolder 4"/>
          <p:cNvSpPr>
            <a:spLocks noGrp="1"/>
          </p:cNvSpPr>
          <p:nvPr>
            <p:ph type="sldNum" idx="1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E1B2E8B-A5C2-4847-8B57-80928F6E7494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dt" idx="1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ftr" idx="1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sldNum" idx="16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4AF62F3B-575C-44F7-B43A-B26151328FD5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1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862920" y="1622520"/>
            <a:ext cx="9809640" cy="220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текста заглавия щёлкните мышью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862920" y="3985920"/>
            <a:ext cx="478656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25000" lnSpcReduction="19999"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структуры щёлкните мышью</a:t>
            </a:r>
          </a:p>
          <a:p>
            <a:pPr marL="432000" lvl="1" indent="-216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 структуры</a:t>
            </a:r>
          </a:p>
          <a:p>
            <a:pPr marL="648000" lvl="2" indent="-216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 структуры</a:t>
            </a:r>
          </a:p>
          <a:p>
            <a:pPr marL="864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Четвёртый уровень структуры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Пятый уровень структуры</a:t>
            </a:r>
          </a:p>
          <a:p>
            <a:pPr marL="1296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Шестой уровень структуры</a:t>
            </a:r>
          </a:p>
          <a:p>
            <a:pPr marL="1512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Седьмой уровень структуры</a:t>
            </a: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5889600" y="3985920"/>
            <a:ext cx="4786560" cy="821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25000" lnSpcReduction="19999"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Для правки структуры щёлкните мышью</a:t>
            </a:r>
          </a:p>
          <a:p>
            <a:pPr marL="432000" lvl="1" indent="-216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 структуры</a:t>
            </a:r>
          </a:p>
          <a:p>
            <a:pPr marL="648000" lvl="2" indent="-216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 структуры</a:t>
            </a:r>
          </a:p>
          <a:p>
            <a:pPr marL="864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Четвёртый уровень структуры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Пятый уровень структуры</a:t>
            </a:r>
          </a:p>
          <a:p>
            <a:pPr marL="1296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Шестой уровень структуры</a:t>
            </a:r>
          </a:p>
          <a:p>
            <a:pPr marL="1512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Седьмой уровень структуры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ftr" idx="1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47" name="PlaceHolder 5"/>
          <p:cNvSpPr>
            <a:spLocks noGrp="1"/>
          </p:cNvSpPr>
          <p:nvPr>
            <p:ph type="sldNum" idx="19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C8ED3EA-C8FE-4324-A4F5-424AF04C8315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dt" idx="20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ftr" idx="2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&lt;нижний колонтитул&gt;</a:t>
            </a:r>
          </a:p>
        </p:txBody>
      </p:sp>
      <p:sp>
        <p:nvSpPr>
          <p:cNvPr id="50" name="PlaceHolder 2"/>
          <p:cNvSpPr>
            <a:spLocks noGrp="1"/>
          </p:cNvSpPr>
          <p:nvPr>
            <p:ph type="sldNum" idx="2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EB461EC9-58E7-443B-909C-C5AE7C8C33A4}" type="slidenum">
              <a:rPr lang="ru-RU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ru-RU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dt" idx="2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&lt;дата/время&gt;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bc.ru/industries/news/691da23f9a79474af5a085be?utm_source" TargetMode="External"/><Relationship Id="rId2" Type="http://schemas.openxmlformats.org/officeDocument/2006/relationships/hyperlink" Target="https://www.regberry.ru/sites/default/files/content/files/obrazec-platezhnogo-porucheniya-dlya-enp(1).docx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5cplucom.com/rabota-s-platezhnymi-porucheniyami?utm_source=chatgpt.com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3"/>
          <p:cNvSpPr/>
          <p:nvPr/>
        </p:nvSpPr>
        <p:spPr>
          <a:xfrm>
            <a:off x="860040" y="5979240"/>
            <a:ext cx="2019960" cy="201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1320" b="0" u="none" strike="noStrike" dirty="0">
                <a:solidFill>
                  <a:srgbClr val="FFFFFF"/>
                </a:solidFill>
                <a:effectLst/>
                <a:uFillTx/>
                <a:latin typeface="Calibri"/>
              </a:rPr>
              <a:t>Нижний Новгород, 2026</a:t>
            </a:r>
            <a:endParaRPr lang="ru-RU" sz="132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700625" y="974558"/>
            <a:ext cx="8339760" cy="5593026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профессионального образования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«Российская академия народного хозяйства и государственной службы при Президенте Российской Федерации»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Нижегородский институт управления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Кафедра Информатики и информационных технологий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1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Дисциплина «Программная инженерия»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Реквизитный анализ экономического документа и создание его внутри машинного представления</a:t>
            </a:r>
            <a:r>
              <a:rPr lang="ru-RU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4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ru-RU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Выполнили студенты группы Иб-321</a:t>
            </a: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ru-RU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Никитин Михаил Алексеевич</a:t>
            </a: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ru-RU" sz="16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Семериков Максим Алексеевич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32FF0DE-625E-4FDA-98B4-33ED4790B200}"/>
              </a:ext>
            </a:extLst>
          </p:cNvPr>
          <p:cNvSpPr/>
          <p:nvPr/>
        </p:nvSpPr>
        <p:spPr>
          <a:xfrm rot="16200000">
            <a:off x="11274631" y="628689"/>
            <a:ext cx="161758" cy="301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7"/>
          <p:cNvSpPr/>
          <p:nvPr/>
        </p:nvSpPr>
        <p:spPr>
          <a:xfrm>
            <a:off x="601200" y="1272600"/>
            <a:ext cx="4078800" cy="11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706432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  <a:latin typeface="Arial"/>
              </a:rPr>
              <a:t>BPMN 2.0 </a:t>
            </a:r>
            <a:r>
              <a:rPr lang="ru-RU" sz="4000" b="1" dirty="0">
                <a:solidFill>
                  <a:srgbClr val="C00000"/>
                </a:solidFill>
                <a:latin typeface="Arial"/>
              </a:rPr>
              <a:t>диаграмма</a:t>
            </a:r>
            <a:endParaRPr lang="ru-RU" sz="4000" b="1" u="none" strike="noStrike" dirty="0">
              <a:solidFill>
                <a:srgbClr val="C00000"/>
              </a:solidFill>
              <a:effectLst/>
              <a:uFillTx/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27968" y="260718"/>
            <a:ext cx="481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10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23C8F5-81C9-465E-BC99-8CBA47BCF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50" y="1646522"/>
            <a:ext cx="11874970" cy="381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42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706432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Концептуальная модель БД</a:t>
            </a:r>
            <a:endParaRPr lang="ru-RU" sz="4000" b="1" u="none" strike="noStrike" dirty="0">
              <a:solidFill>
                <a:srgbClr val="C00000"/>
              </a:solidFill>
              <a:effectLst/>
              <a:uFillTx/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27968" y="260718"/>
            <a:ext cx="481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11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6B876C-1653-4966-8180-B75DA1E8A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097" y="1144361"/>
            <a:ext cx="9655805" cy="514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654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706432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Логическая модель БД</a:t>
            </a:r>
            <a:endParaRPr lang="ru-RU" sz="4000" b="1" u="none" strike="noStrike" dirty="0">
              <a:solidFill>
                <a:srgbClr val="C00000"/>
              </a:solidFill>
              <a:effectLst/>
              <a:uFillTx/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27968" y="260718"/>
            <a:ext cx="481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09FBF0-2EAD-4BF9-AAD3-FDAB1CB32409}"/>
              </a:ext>
            </a:extLst>
          </p:cNvPr>
          <p:cNvSpPr txBox="1"/>
          <p:nvPr/>
        </p:nvSpPr>
        <p:spPr>
          <a:xfrm>
            <a:off x="105000" y="2132910"/>
            <a:ext cx="3438477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Таблица: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Payer (</a:t>
            </a: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Плательщик)</a:t>
            </a:r>
          </a:p>
          <a:p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Поле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ru-RU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PayerID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(PK)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Идентификатор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ИНН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KPP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КПП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Наименование</a:t>
            </a:r>
          </a:p>
          <a:p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Таблица: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Receiver (</a:t>
            </a: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Получатель)</a:t>
            </a:r>
          </a:p>
          <a:p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Поле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ru-RU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ReceiverID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(PK)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Идентификатор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ИНН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KPP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КПП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Наименование</a:t>
            </a:r>
          </a:p>
          <a:p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50BE1E-96BC-482E-9267-1E3B9BE30092}"/>
              </a:ext>
            </a:extLst>
          </p:cNvPr>
          <p:cNvSpPr txBox="1"/>
          <p:nvPr/>
        </p:nvSpPr>
        <p:spPr>
          <a:xfrm>
            <a:off x="3384360" y="2132910"/>
            <a:ext cx="394371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Таблица: Bank</a:t>
            </a:r>
          </a:p>
          <a:p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Поле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ru-RU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</a:t>
            </a:r>
          </a:p>
          <a:p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BankID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(PK)	Идентификатор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		Наименование банка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BIK		БИК</a:t>
            </a:r>
          </a:p>
          <a:p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CorrAccount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Корреспондентский счёт</a:t>
            </a:r>
          </a:p>
          <a:p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Таблица: 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Account (</a:t>
            </a: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Счёт)</a:t>
            </a:r>
          </a:p>
          <a:p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Поле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AccountID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(PK)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Идентификатор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AccountNumber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Номер счёта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BankID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(FK)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Банк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OwnerType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Тип владельца 			(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Payer/Receiver)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OwnerID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Ссылка на владельца</a:t>
            </a:r>
          </a:p>
          <a:p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D585530-96D4-4CD5-A235-1733F85E8F7A}"/>
              </a:ext>
            </a:extLst>
          </p:cNvPr>
          <p:cNvSpPr txBox="1"/>
          <p:nvPr/>
        </p:nvSpPr>
        <p:spPr>
          <a:xfrm>
            <a:off x="7328070" y="2132910"/>
            <a:ext cx="475893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Таблица: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PaymentOrder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Платёжное поручение)</a:t>
            </a:r>
          </a:p>
          <a:p>
            <a:endParaRPr lang="ru-RU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Поле</a:t>
            </a:r>
            <a:r>
              <a:rPr lang="ru-RU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ru-RU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PaymentID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(PK)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Идентификатор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Номер документа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Дата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Amount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Сумма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Назначение платежа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KBK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Код бюджетной 				классификации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PayerAccountID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(FK)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Счёт плательщика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ReceiverAccountID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(FK)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Счёт получателя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Status	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Статус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4DB946-9306-43A4-8CCD-80C3410B5C13}"/>
              </a:ext>
            </a:extLst>
          </p:cNvPr>
          <p:cNvSpPr txBox="1"/>
          <p:nvPr/>
        </p:nvSpPr>
        <p:spPr>
          <a:xfrm>
            <a:off x="1735962" y="1181764"/>
            <a:ext cx="80480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этом уровне определяются таблицы, атрибуты и ключи.</a:t>
            </a:r>
          </a:p>
        </p:txBody>
      </p:sp>
    </p:spTree>
    <p:extLst>
      <p:ext uri="{BB962C8B-B14F-4D97-AF65-F5344CB8AC3E}">
        <p14:creationId xmlns:p14="http://schemas.microsoft.com/office/powerpoint/2010/main" val="3527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706432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Физическая модель БД</a:t>
            </a:r>
            <a:endParaRPr lang="ru-RU" sz="4000" b="1" u="none" strike="noStrike" dirty="0">
              <a:solidFill>
                <a:srgbClr val="C00000"/>
              </a:solidFill>
              <a:effectLst/>
              <a:uFillTx/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27968" y="260718"/>
            <a:ext cx="481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13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0C1D0F-C205-433F-9AEF-1A914E4BE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229" y="1011240"/>
            <a:ext cx="6360413" cy="5840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350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5"/>
          <p:cNvSpPr/>
          <p:nvPr/>
        </p:nvSpPr>
        <p:spPr>
          <a:xfrm>
            <a:off x="860040" y="5979240"/>
            <a:ext cx="2019960" cy="20160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1320" b="0" u="none" strike="noStrike" dirty="0">
                <a:solidFill>
                  <a:srgbClr val="FFFFFF"/>
                </a:solidFill>
                <a:effectLst/>
                <a:uFillTx/>
                <a:latin typeface="Calibri"/>
              </a:rPr>
              <a:t>Нижний Новгород, 2026</a:t>
            </a:r>
            <a:endParaRPr lang="ru-RU" sz="132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2" name="AutoShape 2"/>
          <p:cNvSpPr/>
          <p:nvPr/>
        </p:nvSpPr>
        <p:spPr>
          <a:xfrm>
            <a:off x="146520" y="77760"/>
            <a:ext cx="286200" cy="286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6040" tIns="43200" rIns="86040" bIns="43200" numCol="1" spcCol="0" anchor="t">
            <a:noAutofit/>
          </a:bodyPr>
          <a:lstStyle/>
          <a:p>
            <a:endParaRPr lang="en-US" sz="17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3" name="AutoShape 4"/>
          <p:cNvSpPr/>
          <p:nvPr/>
        </p:nvSpPr>
        <p:spPr>
          <a:xfrm>
            <a:off x="146520" y="77760"/>
            <a:ext cx="286200" cy="286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6040" tIns="43200" rIns="86040" bIns="43200" numCol="1" spcCol="0" anchor="t">
            <a:noAutofit/>
          </a:bodyPr>
          <a:lstStyle/>
          <a:p>
            <a:endParaRPr lang="en-US" sz="17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4" name="AutoShape 6"/>
          <p:cNvSpPr/>
          <p:nvPr/>
        </p:nvSpPr>
        <p:spPr>
          <a:xfrm>
            <a:off x="146520" y="77760"/>
            <a:ext cx="286200" cy="286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6040" tIns="43200" rIns="86040" bIns="43200" numCol="1" spcCol="0" anchor="t">
            <a:noAutofit/>
          </a:bodyPr>
          <a:lstStyle/>
          <a:p>
            <a:endParaRPr lang="en-US" sz="17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5" name="AutoShape 8"/>
          <p:cNvSpPr/>
          <p:nvPr/>
        </p:nvSpPr>
        <p:spPr>
          <a:xfrm>
            <a:off x="146520" y="77760"/>
            <a:ext cx="286200" cy="286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6040" tIns="43200" rIns="86040" bIns="43200" numCol="1" spcCol="0" anchor="t">
            <a:noAutofit/>
          </a:bodyPr>
          <a:lstStyle/>
          <a:p>
            <a:endParaRPr lang="en-US" sz="17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6" name="AutoShape 10"/>
          <p:cNvSpPr/>
          <p:nvPr/>
        </p:nvSpPr>
        <p:spPr>
          <a:xfrm>
            <a:off x="146520" y="77760"/>
            <a:ext cx="286200" cy="286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6040" tIns="43200" rIns="86040" bIns="43200" numCol="1" spcCol="0" anchor="t">
            <a:noAutofit/>
          </a:bodyPr>
          <a:lstStyle/>
          <a:p>
            <a:endParaRPr lang="en-US" sz="17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1226160" y="2344680"/>
            <a:ext cx="9824760" cy="1198875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spAutoFit/>
          </a:bodyPr>
          <a:lstStyle/>
          <a:p>
            <a:r>
              <a:rPr lang="ru-RU" sz="7200" b="1">
                <a:solidFill>
                  <a:srgbClr val="FFFFFF"/>
                </a:solidFill>
                <a:latin typeface="Cascadia Code SemiBold"/>
              </a:rPr>
              <a:t>Спасибо за внимание!</a:t>
            </a:r>
            <a:endParaRPr lang="ru-RU" sz="7200" b="1" u="none" strike="noStrike">
              <a:solidFill>
                <a:srgbClr val="FFFFFF"/>
              </a:solidFill>
              <a:effectLst/>
              <a:uFillTx/>
              <a:latin typeface="Cascadia Code SemiBold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46D8FE2-3644-42D4-A5D4-EE1D1CEC7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567418"/>
            <a:ext cx="465857" cy="4145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7"/>
          <p:cNvSpPr/>
          <p:nvPr/>
        </p:nvSpPr>
        <p:spPr>
          <a:xfrm>
            <a:off x="601200" y="1272600"/>
            <a:ext cx="4078800" cy="11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706432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Содержание</a:t>
            </a:r>
            <a:endParaRPr lang="ru-RU" sz="4000" b="1" u="none" strike="noStrike" dirty="0">
              <a:solidFill>
                <a:srgbClr val="C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56680" y="1335648"/>
            <a:ext cx="6288500" cy="5169192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Цель и задачи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Используемое ПО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Ссылки на используемые источники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Выбор экономического документа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Реквизитный анализ документа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Финансовые и экономические реквизиты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Описание процесса работы с документом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Построенная </a:t>
            </a:r>
            <a:r>
              <a:rPr lang="en-US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BPMN 2.0 </a:t>
            </a: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диаграммы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Концептуальная модель БД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Логическая модель БД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Физическая модель БД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ru-RU" sz="2400" b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ru-RU" sz="2400" b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80497" y="286110"/>
            <a:ext cx="26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7"/>
          <p:cNvSpPr/>
          <p:nvPr/>
        </p:nvSpPr>
        <p:spPr>
          <a:xfrm>
            <a:off x="601200" y="1272600"/>
            <a:ext cx="4078800" cy="11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706432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Цель и задачи</a:t>
            </a:r>
            <a:endParaRPr lang="ru-RU" sz="4000" b="1" u="none" strike="noStrike" dirty="0">
              <a:solidFill>
                <a:srgbClr val="C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56679" y="1335648"/>
            <a:ext cx="11830319" cy="1475873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just"/>
            <a:r>
              <a:rPr lang="ru-RU" sz="2400" b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Цель: </a:t>
            </a:r>
            <a:r>
              <a:rPr lang="ru-RU" sz="2400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Изучить принципы реквизитного анализа экономического документа и разработать его внутри машинное представление в виде реляционной базы данных.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ru-RU" sz="2400" b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80497" y="286110"/>
            <a:ext cx="26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66ED10-3096-4C27-B61B-15B465CE250B}"/>
              </a:ext>
            </a:extLst>
          </p:cNvPr>
          <p:cNvSpPr txBox="1"/>
          <p:nvPr/>
        </p:nvSpPr>
        <p:spPr>
          <a:xfrm>
            <a:off x="256677" y="2343654"/>
            <a:ext cx="82015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Выбрать экономический документ.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Провести его реквизитный анализ.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Выделить экономические реквизиты.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Описать процесс работы с документом.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Построить BPMN 2.0 диаграмму.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концептуальную, логическую и физическую модели БД.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Разместить отчёт в репозитории.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500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7"/>
          <p:cNvSpPr/>
          <p:nvPr/>
        </p:nvSpPr>
        <p:spPr>
          <a:xfrm>
            <a:off x="601200" y="1272600"/>
            <a:ext cx="4078800" cy="11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706432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Используемое ПО</a:t>
            </a:r>
            <a:endParaRPr lang="ru-RU" sz="4000" b="1" u="none" strike="noStrike" dirty="0">
              <a:solidFill>
                <a:srgbClr val="C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56680" y="1335648"/>
            <a:ext cx="6288500" cy="2953201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Desktop</a:t>
            </a: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,</a:t>
            </a:r>
            <a:r>
              <a:rPr lang="en-US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 </a:t>
            </a: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ОС </a:t>
            </a:r>
            <a:r>
              <a:rPr lang="en-US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Windows 11 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Microsoft Word</a:t>
            </a:r>
            <a:endParaRPr lang="ru-RU" sz="2400" i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PowerPoint</a:t>
            </a:r>
            <a:endParaRPr lang="ru-RU" sz="2400" i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BPMN.io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pgAdmin4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</a:rPr>
              <a:t>Google / Yandex </a:t>
            </a:r>
            <a:endParaRPr lang="ru-RU" sz="2400" i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ru-RU" sz="2400" b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80497" y="286110"/>
            <a:ext cx="26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98A87D1-2796-4470-BDAB-83AFB544F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059" y="1422545"/>
            <a:ext cx="2670711" cy="150227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11E146-CA23-4953-BA45-E9F630AAA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729" y="3311057"/>
            <a:ext cx="2402554" cy="135169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4932E3-082B-4DE9-9DBB-906FE0648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5840" y="2964643"/>
            <a:ext cx="2445272" cy="169810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BFA40E-DF00-4C4E-BA73-4C6EF8BDFC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90" y="3680394"/>
            <a:ext cx="2402553" cy="184195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80B9DD1-23A3-4091-A29D-C9C6E4A144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9514" y="4706579"/>
            <a:ext cx="2088457" cy="208845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5A76FED-EC4F-4001-BDB2-FA8C9824C1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8049" y="1331398"/>
            <a:ext cx="1872961" cy="187296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D352027-CD49-4F6C-9934-F5E7F28772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29631" y="3745641"/>
            <a:ext cx="3112359" cy="311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991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7"/>
          <p:cNvSpPr/>
          <p:nvPr/>
        </p:nvSpPr>
        <p:spPr>
          <a:xfrm>
            <a:off x="601200" y="1272600"/>
            <a:ext cx="4078800" cy="11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046606" y="223495"/>
            <a:ext cx="9131969" cy="1321985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Ссылки на используемые источники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80497" y="1770480"/>
            <a:ext cx="6288500" cy="1198875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  <a:hlinkClick r:id="rId2"/>
              </a:rPr>
              <a:t>Ссылка на документ</a:t>
            </a:r>
            <a:endParaRPr lang="ru-RU" sz="2400" i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  <a:hlinkClick r:id="rId3"/>
              </a:rPr>
              <a:t>Информация о документе</a:t>
            </a:r>
            <a:endParaRPr lang="ru-RU" sz="2400" i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ru-RU" sz="2400" i="1" dirty="0">
                <a:solidFill>
                  <a:schemeClr val="dk1"/>
                </a:solidFill>
                <a:latin typeface="Times New Roman"/>
                <a:ea typeface="+mn-lt"/>
                <a:cs typeface="Times New Roman"/>
                <a:hlinkClick r:id="rId4"/>
              </a:rPr>
              <a:t>Процесс работы с документом</a:t>
            </a:r>
            <a:endParaRPr lang="ru-RU" sz="2400" i="1" dirty="0">
              <a:solidFill>
                <a:schemeClr val="dk1"/>
              </a:solidFill>
              <a:latin typeface="Times New Roman"/>
              <a:ea typeface="+mn-lt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80497" y="286110"/>
            <a:ext cx="26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379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7"/>
          <p:cNvSpPr/>
          <p:nvPr/>
        </p:nvSpPr>
        <p:spPr>
          <a:xfrm>
            <a:off x="601200" y="1272600"/>
            <a:ext cx="4078800" cy="11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1321985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u="none" strike="noStrike" dirty="0">
                <a:solidFill>
                  <a:srgbClr val="C00000"/>
                </a:solidFill>
                <a:effectLst/>
                <a:uFillTx/>
                <a:latin typeface="Arial"/>
              </a:rPr>
              <a:t>Выбор экономического документа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34623" y="1843777"/>
            <a:ext cx="6288500" cy="3414866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just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анализа выбран документ: </a:t>
            </a:r>
            <a:r>
              <a:rPr lang="ru-RU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«Платежное поручение»</a:t>
            </a:r>
          </a:p>
          <a:p>
            <a:pPr algn="just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Платежное поручение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это один из основных расчётных документов в финансовой деятельности предприятий. Он имеет строгую форму, содержит как реквизиты-признаки (ИНН, КПП, счета), так и реквизиты-основания (сумма платежа).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80497" y="286110"/>
            <a:ext cx="26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6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E20C293-2D75-4D03-93E3-EB2049933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390" y="1633384"/>
            <a:ext cx="5155930" cy="513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63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7"/>
          <p:cNvSpPr/>
          <p:nvPr/>
        </p:nvSpPr>
        <p:spPr>
          <a:xfrm>
            <a:off x="601200" y="1272600"/>
            <a:ext cx="4078800" cy="11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706432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Реквизитный анализ документа</a:t>
            </a:r>
            <a:endParaRPr lang="ru-RU" sz="4000" b="1" u="none" strike="noStrike" dirty="0">
              <a:solidFill>
                <a:srgbClr val="C00000"/>
              </a:solidFill>
              <a:effectLst/>
              <a:uFillTx/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80497" y="286110"/>
            <a:ext cx="26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7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66E0FB-C7E8-4BF5-ACC6-5B17EA040244}"/>
              </a:ext>
            </a:extLst>
          </p:cNvPr>
          <p:cNvSpPr txBox="1"/>
          <p:nvPr/>
        </p:nvSpPr>
        <p:spPr>
          <a:xfrm>
            <a:off x="256680" y="1303860"/>
            <a:ext cx="609600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4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Документ относится к экономическим документам фиксированного формата.</a:t>
            </a:r>
          </a:p>
          <a:p>
            <a:pPr algn="just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Выделены части: заголовочная, расчётная, служебная и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заверительная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Определены реквизиты-признаки и реквизиты-основания.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Основной реквизит-основание — сумма платежа.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Выполнена нормализация реквизитов для хранения в реляционной базе данных.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Исключены константы и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заверительные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элементы (подписи, печати).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7B0600-3C92-4488-836A-CE1EB8293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0691" y="1017832"/>
            <a:ext cx="5054629" cy="572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88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7"/>
          <p:cNvSpPr/>
          <p:nvPr/>
        </p:nvSpPr>
        <p:spPr>
          <a:xfrm>
            <a:off x="601200" y="1272600"/>
            <a:ext cx="4078800" cy="11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1321985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Финансовые и экономические реквизиты</a:t>
            </a:r>
            <a:endParaRPr lang="ru-RU" sz="4000" b="1" u="none" strike="noStrike" dirty="0">
              <a:solidFill>
                <a:srgbClr val="C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80497" y="1678970"/>
            <a:ext cx="4852800" cy="4830638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just"/>
            <a:r>
              <a:rPr lang="ru-RU" sz="2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Финансовый реквизит (основание):</a:t>
            </a:r>
          </a:p>
          <a:p>
            <a:pPr algn="just"/>
            <a:endParaRPr lang="ru-RU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Сумма платежа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единственный количественный показатель.</a:t>
            </a:r>
          </a:p>
          <a:p>
            <a:pPr algn="just"/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sz="22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Экономические реквизиты (признаки):</a:t>
            </a:r>
          </a:p>
          <a:p>
            <a:pPr algn="just"/>
            <a:endParaRPr lang="ru-RU" sz="2200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ИНН, КПП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Счета и банки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КБК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Номер и дата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Назначение платежа (текстовое описание операции)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Налоговый период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80497" y="286110"/>
            <a:ext cx="26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8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88459D0-E6DD-41BF-8572-9F067D994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802" y="1831391"/>
            <a:ext cx="6788693" cy="452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758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Прямоугольник 3"/>
          <p:cNvSpPr/>
          <p:nvPr/>
        </p:nvSpPr>
        <p:spPr>
          <a:xfrm>
            <a:off x="468720" y="6331320"/>
            <a:ext cx="2915640" cy="347040"/>
          </a:xfrm>
          <a:prstGeom prst="rect">
            <a:avLst/>
          </a:prstGeom>
          <a:solidFill>
            <a:schemeClr val="lt1"/>
          </a:solidFill>
          <a:ln w="1260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3200" tIns="43200" rIns="43200" bIns="43200" numCol="1" spcCol="38160" anchor="ctr">
            <a:spAutoFit/>
          </a:bodyPr>
          <a:lstStyle/>
          <a:p>
            <a:endParaRPr lang="ru-RU" sz="1700" b="0" u="none" strike="noStrike">
              <a:solidFill>
                <a:srgbClr val="000000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76" name="Прямоугольник 1"/>
          <p:cNvSpPr/>
          <p:nvPr/>
        </p:nvSpPr>
        <p:spPr>
          <a:xfrm>
            <a:off x="7234200" y="1187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7234200" y="3653640"/>
            <a:ext cx="4852800" cy="58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Прямоугольник 5"/>
          <p:cNvSpPr/>
          <p:nvPr/>
        </p:nvSpPr>
        <p:spPr>
          <a:xfrm>
            <a:off x="256680" y="5227560"/>
            <a:ext cx="11830320" cy="1065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 defTabSz="914400">
              <a:lnSpc>
                <a:spcPct val="100000"/>
              </a:lnSpc>
            </a:pPr>
            <a:br>
              <a:rPr sz="3200" dirty="0"/>
            </a:br>
            <a:endParaRPr lang="ru-RU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3"/>
          <p:cNvSpPr/>
          <p:nvPr/>
        </p:nvSpPr>
        <p:spPr>
          <a:xfrm>
            <a:off x="1620000" y="311400"/>
            <a:ext cx="82800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7"/>
          <p:cNvSpPr/>
          <p:nvPr/>
        </p:nvSpPr>
        <p:spPr>
          <a:xfrm>
            <a:off x="601200" y="1272600"/>
            <a:ext cx="4078800" cy="11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endParaRPr lang="ru-RU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167063" y="311400"/>
            <a:ext cx="8732937" cy="1321985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algn="ctr"/>
            <a:r>
              <a:rPr lang="ru-RU" sz="4000" b="1" dirty="0">
                <a:solidFill>
                  <a:srgbClr val="C00000"/>
                </a:solidFill>
                <a:latin typeface="Arial"/>
              </a:rPr>
              <a:t>Описание процесса работы с документом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80496" y="1678970"/>
            <a:ext cx="5396403" cy="4430528"/>
          </a:xfrm>
          <a:prstGeom prst="rect">
            <a:avLst/>
          </a:prstGeom>
          <a:noFill/>
          <a:ln w="0">
            <a:noFill/>
          </a:ln>
        </p:spPr>
        <p:txBody>
          <a:bodyPr wrap="square" lIns="90000" tIns="45000" rIns="90000" bIns="4500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документа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Заполнение реквизитов в бухгалтерской системе (сумма, получатель, назначение).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Проверка и оформление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Контроль корректности данных, подписание документа.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Передача в банк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Через «Клиент-банк», интернет-банк или на бумаге.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Проверка банком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Проверка реквизитов и наличия средств.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Исполнение платежа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Списание средств и зачисление получателю.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EB00E-1C74-431E-BABC-E0355E41BEF4}"/>
              </a:ext>
            </a:extLst>
          </p:cNvPr>
          <p:cNvSpPr txBox="1"/>
          <p:nvPr/>
        </p:nvSpPr>
        <p:spPr>
          <a:xfrm>
            <a:off x="280497" y="286110"/>
            <a:ext cx="26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9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647A227-145A-4B26-8F74-110733238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127" y="1633384"/>
            <a:ext cx="6293873" cy="419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04572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Тема Office">
  <a:themeElements>
    <a:clrScheme name="Другая 3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990000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525</TotalTime>
  <Words>653</Words>
  <Application>Microsoft Office PowerPoint</Application>
  <PresentationFormat>Широкоэкранный</PresentationFormat>
  <Paragraphs>156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13</vt:i4>
      </vt:variant>
      <vt:variant>
        <vt:lpstr>Заголовки слайдов</vt:lpstr>
      </vt:variant>
      <vt:variant>
        <vt:i4>14</vt:i4>
      </vt:variant>
    </vt:vector>
  </HeadingPairs>
  <TitlesOfParts>
    <vt:vector size="33" baseType="lpstr">
      <vt:lpstr>Arial</vt:lpstr>
      <vt:lpstr>Calibri</vt:lpstr>
      <vt:lpstr>Cascadia Code SemiBold</vt:lpstr>
      <vt:lpstr>Courier New</vt:lpstr>
      <vt:lpstr>Times New Roman</vt:lpstr>
      <vt:lpstr>Wingdings</vt:lpstr>
      <vt:lpstr>Тема Office</vt:lpstr>
      <vt:lpstr>Тема Office</vt:lpstr>
      <vt:lpstr>Тема Office</vt:lpstr>
      <vt:lpstr>Тема Office</vt:lpstr>
      <vt:lpstr>Тема Office</vt:lpstr>
      <vt:lpstr>Тема Office</vt:lpstr>
      <vt:lpstr>Тема Office</vt:lpstr>
      <vt:lpstr>Тема Office</vt:lpstr>
      <vt:lpstr>Тема Office</vt:lpstr>
      <vt:lpstr>Тема Office</vt:lpstr>
      <vt:lpstr>Тема Office</vt:lpstr>
      <vt:lpstr>Тема Office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Развитие культуры Древнерусского государства – христианский и языческий аспекты</dc:title>
  <dc:subject/>
  <dc:creator>Пользователь Windows</dc:creator>
  <dc:description/>
  <cp:lastModifiedBy>h1tami uwu</cp:lastModifiedBy>
  <cp:revision>58</cp:revision>
  <dcterms:created xsi:type="dcterms:W3CDTF">2024-10-05T15:17:19Z</dcterms:created>
  <dcterms:modified xsi:type="dcterms:W3CDTF">2026-02-25T20:04:37Z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1</vt:r8>
  </property>
  <property fmtid="{D5CDD505-2E9C-101B-9397-08002B2CF9AE}" pid="3" name="PresentationFormat">
    <vt:lpwstr>Широкоэкранный</vt:lpwstr>
  </property>
  <property fmtid="{D5CDD505-2E9C-101B-9397-08002B2CF9AE}" pid="4" name="Slides">
    <vt:r8>7</vt:r8>
  </property>
</Properties>
</file>

<file path=docProps/thumbnail.jpeg>
</file>